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2EA6A-3A8D-BE70-85D1-A61C59E603C8}" v="99" dt="2025-01-24T03:40:42.115"/>
    <p1510:client id="{E895A33C-DEC7-DE35-5CAC-0FDE4BBC755E}" v="292" dt="2025-01-23T23:38:41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15B83D-0D4A-4DAD-8E03-A3F214C30E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96002-BB8F-4F23-A0B9-599A373ABB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Assess key socioeconomic drivers. </a:t>
          </a:r>
          <a:endParaRPr lang="en-US"/>
        </a:p>
      </dgm:t>
    </dgm:pt>
    <dgm:pt modelId="{BA25CA86-6ACE-4386-A6F2-DC777C713DAF}" type="parTrans" cxnId="{DA43B1AE-340F-46A7-891F-E1BECA52FBC1}">
      <dgm:prSet/>
      <dgm:spPr/>
      <dgm:t>
        <a:bodyPr/>
        <a:lstStyle/>
        <a:p>
          <a:endParaRPr lang="en-US"/>
        </a:p>
      </dgm:t>
    </dgm:pt>
    <dgm:pt modelId="{FBE4F7CE-9636-49E8-8DD8-F7DADDD1971B}" type="sibTrans" cxnId="{DA43B1AE-340F-46A7-891F-E1BECA52FBC1}">
      <dgm:prSet/>
      <dgm:spPr/>
      <dgm:t>
        <a:bodyPr/>
        <a:lstStyle/>
        <a:p>
          <a:endParaRPr lang="en-US"/>
        </a:p>
      </dgm:t>
    </dgm:pt>
    <dgm:pt modelId="{DBFE4A84-EA72-479A-AC99-F21D8B0B86D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Build predictive models for memberships. </a:t>
          </a:r>
          <a:br>
            <a:rPr lang="en-US"/>
          </a:br>
          <a:endParaRPr lang="en-US"/>
        </a:p>
      </dgm:t>
    </dgm:pt>
    <dgm:pt modelId="{92DCB1E8-F7A9-48F8-BF89-F6BBFC0B2AB9}" type="parTrans" cxnId="{E0ACE6F1-B582-4FCA-842F-7E9CD806A65B}">
      <dgm:prSet/>
      <dgm:spPr/>
      <dgm:t>
        <a:bodyPr/>
        <a:lstStyle/>
        <a:p>
          <a:endParaRPr lang="en-US"/>
        </a:p>
      </dgm:t>
    </dgm:pt>
    <dgm:pt modelId="{FBB6A47E-EACE-42F4-90CB-FB14E4B9D3A7}" type="sibTrans" cxnId="{E0ACE6F1-B582-4FCA-842F-7E9CD806A65B}">
      <dgm:prSet/>
      <dgm:spPr/>
      <dgm:t>
        <a:bodyPr/>
        <a:lstStyle/>
        <a:p>
          <a:endParaRPr lang="en-US"/>
        </a:p>
      </dgm:t>
    </dgm:pt>
    <dgm:pt modelId="{3E2B2939-4D7D-47D9-85C2-37EC5B13C6C5}" type="pres">
      <dgm:prSet presAssocID="{5315B83D-0D4A-4DAD-8E03-A3F214C30E30}" presName="root" presStyleCnt="0">
        <dgm:presLayoutVars>
          <dgm:dir/>
          <dgm:resizeHandles val="exact"/>
        </dgm:presLayoutVars>
      </dgm:prSet>
      <dgm:spPr/>
    </dgm:pt>
    <dgm:pt modelId="{89A4901D-9009-404D-9961-DB5241C95075}" type="pres">
      <dgm:prSet presAssocID="{D9296002-BB8F-4F23-A0B9-599A373ABBAD}" presName="compNode" presStyleCnt="0"/>
      <dgm:spPr/>
    </dgm:pt>
    <dgm:pt modelId="{32D8FA84-D982-4FD0-B222-D614D7268BE4}" type="pres">
      <dgm:prSet presAssocID="{D9296002-BB8F-4F23-A0B9-599A373ABBAD}" presName="bgRect" presStyleLbl="bgShp" presStyleIdx="0" presStyleCnt="2"/>
      <dgm:spPr/>
    </dgm:pt>
    <dgm:pt modelId="{2CAC01EE-4AE8-43D4-A327-A531E59A21A1}" type="pres">
      <dgm:prSet presAssocID="{D9296002-BB8F-4F23-A0B9-599A373ABB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3D8AF2A-D425-4567-B5AB-D30753A59190}" type="pres">
      <dgm:prSet presAssocID="{D9296002-BB8F-4F23-A0B9-599A373ABBAD}" presName="spaceRect" presStyleCnt="0"/>
      <dgm:spPr/>
    </dgm:pt>
    <dgm:pt modelId="{FD1D8957-4C28-432D-9365-FB3FDB4A5482}" type="pres">
      <dgm:prSet presAssocID="{D9296002-BB8F-4F23-A0B9-599A373ABBAD}" presName="parTx" presStyleLbl="revTx" presStyleIdx="0" presStyleCnt="2">
        <dgm:presLayoutVars>
          <dgm:chMax val="0"/>
          <dgm:chPref val="0"/>
        </dgm:presLayoutVars>
      </dgm:prSet>
      <dgm:spPr/>
    </dgm:pt>
    <dgm:pt modelId="{828E271B-7BCE-4A6E-85F2-2B5BC1E420F2}" type="pres">
      <dgm:prSet presAssocID="{FBE4F7CE-9636-49E8-8DD8-F7DADDD1971B}" presName="sibTrans" presStyleCnt="0"/>
      <dgm:spPr/>
    </dgm:pt>
    <dgm:pt modelId="{98518850-22C4-41C4-8940-1595F2573F10}" type="pres">
      <dgm:prSet presAssocID="{DBFE4A84-EA72-479A-AC99-F21D8B0B86D1}" presName="compNode" presStyleCnt="0"/>
      <dgm:spPr/>
    </dgm:pt>
    <dgm:pt modelId="{8AD43798-49F4-48A8-BC7B-1F5424EC3AD1}" type="pres">
      <dgm:prSet presAssocID="{DBFE4A84-EA72-479A-AC99-F21D8B0B86D1}" presName="bgRect" presStyleLbl="bgShp" presStyleIdx="1" presStyleCnt="2"/>
      <dgm:spPr/>
    </dgm:pt>
    <dgm:pt modelId="{01F1C474-EE05-442F-8FBD-CBF25E190372}" type="pres">
      <dgm:prSet presAssocID="{DBFE4A84-EA72-479A-AC99-F21D8B0B86D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EBDC777-C66E-4E14-920A-1E0C199A5984}" type="pres">
      <dgm:prSet presAssocID="{DBFE4A84-EA72-479A-AC99-F21D8B0B86D1}" presName="spaceRect" presStyleCnt="0"/>
      <dgm:spPr/>
    </dgm:pt>
    <dgm:pt modelId="{15F3D3CB-EE3E-4BE4-A071-1DB247C8A114}" type="pres">
      <dgm:prSet presAssocID="{DBFE4A84-EA72-479A-AC99-F21D8B0B86D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65E017D-F480-4DA5-ABBF-2421855F4648}" type="presOf" srcId="{DBFE4A84-EA72-479A-AC99-F21D8B0B86D1}" destId="{15F3D3CB-EE3E-4BE4-A071-1DB247C8A114}" srcOrd="0" destOrd="0" presId="urn:microsoft.com/office/officeart/2018/2/layout/IconVerticalSolidList"/>
    <dgm:cxn modelId="{35930990-7153-43C4-81EF-EE3F60004D42}" type="presOf" srcId="{D9296002-BB8F-4F23-A0B9-599A373ABBAD}" destId="{FD1D8957-4C28-432D-9365-FB3FDB4A5482}" srcOrd="0" destOrd="0" presId="urn:microsoft.com/office/officeart/2018/2/layout/IconVerticalSolidList"/>
    <dgm:cxn modelId="{DA43B1AE-340F-46A7-891F-E1BECA52FBC1}" srcId="{5315B83D-0D4A-4DAD-8E03-A3F214C30E30}" destId="{D9296002-BB8F-4F23-A0B9-599A373ABBAD}" srcOrd="0" destOrd="0" parTransId="{BA25CA86-6ACE-4386-A6F2-DC777C713DAF}" sibTransId="{FBE4F7CE-9636-49E8-8DD8-F7DADDD1971B}"/>
    <dgm:cxn modelId="{4BB1B8CB-362F-4FA5-B9F5-16A9391347EB}" type="presOf" srcId="{5315B83D-0D4A-4DAD-8E03-A3F214C30E30}" destId="{3E2B2939-4D7D-47D9-85C2-37EC5B13C6C5}" srcOrd="0" destOrd="0" presId="urn:microsoft.com/office/officeart/2018/2/layout/IconVerticalSolidList"/>
    <dgm:cxn modelId="{E0ACE6F1-B582-4FCA-842F-7E9CD806A65B}" srcId="{5315B83D-0D4A-4DAD-8E03-A3F214C30E30}" destId="{DBFE4A84-EA72-479A-AC99-F21D8B0B86D1}" srcOrd="1" destOrd="0" parTransId="{92DCB1E8-F7A9-48F8-BF89-F6BBFC0B2AB9}" sibTransId="{FBB6A47E-EACE-42F4-90CB-FB14E4B9D3A7}"/>
    <dgm:cxn modelId="{87409C9B-6E2C-4D99-8BE5-B9CCB7A1F6C2}" type="presParOf" srcId="{3E2B2939-4D7D-47D9-85C2-37EC5B13C6C5}" destId="{89A4901D-9009-404D-9961-DB5241C95075}" srcOrd="0" destOrd="0" presId="urn:microsoft.com/office/officeart/2018/2/layout/IconVerticalSolidList"/>
    <dgm:cxn modelId="{C85FEA28-517D-4C7C-A394-EF899DD8EE71}" type="presParOf" srcId="{89A4901D-9009-404D-9961-DB5241C95075}" destId="{32D8FA84-D982-4FD0-B222-D614D7268BE4}" srcOrd="0" destOrd="0" presId="urn:microsoft.com/office/officeart/2018/2/layout/IconVerticalSolidList"/>
    <dgm:cxn modelId="{F1C47C07-5DFE-4049-84AF-D1EF9D34F7D4}" type="presParOf" srcId="{89A4901D-9009-404D-9961-DB5241C95075}" destId="{2CAC01EE-4AE8-43D4-A327-A531E59A21A1}" srcOrd="1" destOrd="0" presId="urn:microsoft.com/office/officeart/2018/2/layout/IconVerticalSolidList"/>
    <dgm:cxn modelId="{C54D1817-874A-499D-A43B-2B4F53EB5BC3}" type="presParOf" srcId="{89A4901D-9009-404D-9961-DB5241C95075}" destId="{83D8AF2A-D425-4567-B5AB-D30753A59190}" srcOrd="2" destOrd="0" presId="urn:microsoft.com/office/officeart/2018/2/layout/IconVerticalSolidList"/>
    <dgm:cxn modelId="{198982AE-3489-4A5A-AA40-7D4DFF0C4D0A}" type="presParOf" srcId="{89A4901D-9009-404D-9961-DB5241C95075}" destId="{FD1D8957-4C28-432D-9365-FB3FDB4A5482}" srcOrd="3" destOrd="0" presId="urn:microsoft.com/office/officeart/2018/2/layout/IconVerticalSolidList"/>
    <dgm:cxn modelId="{A174966F-C61B-44D2-BE82-BEEFD0A1A38D}" type="presParOf" srcId="{3E2B2939-4D7D-47D9-85C2-37EC5B13C6C5}" destId="{828E271B-7BCE-4A6E-85F2-2B5BC1E420F2}" srcOrd="1" destOrd="0" presId="urn:microsoft.com/office/officeart/2018/2/layout/IconVerticalSolidList"/>
    <dgm:cxn modelId="{2D299655-CE0C-41A7-BB1A-E9520DE0FE75}" type="presParOf" srcId="{3E2B2939-4D7D-47D9-85C2-37EC5B13C6C5}" destId="{98518850-22C4-41C4-8940-1595F2573F10}" srcOrd="2" destOrd="0" presId="urn:microsoft.com/office/officeart/2018/2/layout/IconVerticalSolidList"/>
    <dgm:cxn modelId="{E3BD75BA-7D7B-4374-AFA5-A615CB651FC0}" type="presParOf" srcId="{98518850-22C4-41C4-8940-1595F2573F10}" destId="{8AD43798-49F4-48A8-BC7B-1F5424EC3AD1}" srcOrd="0" destOrd="0" presId="urn:microsoft.com/office/officeart/2018/2/layout/IconVerticalSolidList"/>
    <dgm:cxn modelId="{047F23A9-F8C7-4E32-8E41-027EDEBFC2A9}" type="presParOf" srcId="{98518850-22C4-41C4-8940-1595F2573F10}" destId="{01F1C474-EE05-442F-8FBD-CBF25E190372}" srcOrd="1" destOrd="0" presId="urn:microsoft.com/office/officeart/2018/2/layout/IconVerticalSolidList"/>
    <dgm:cxn modelId="{B20F5498-9C7D-41FF-A191-2A82149E2992}" type="presParOf" srcId="{98518850-22C4-41C4-8940-1595F2573F10}" destId="{BEBDC777-C66E-4E14-920A-1E0C199A5984}" srcOrd="2" destOrd="0" presId="urn:microsoft.com/office/officeart/2018/2/layout/IconVerticalSolidList"/>
    <dgm:cxn modelId="{1DAF2D48-951D-4E76-A6F6-ACBEEB7C5D0A}" type="presParOf" srcId="{98518850-22C4-41C4-8940-1595F2573F10}" destId="{15F3D3CB-EE3E-4BE4-A071-1DB247C8A1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E0BD9-395F-4497-8CD8-1B4573E6CC54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13B06A-EAC4-4EE7-8CA2-A59F44C97B4B}">
      <dgm:prSet/>
      <dgm:spPr/>
      <dgm:t>
        <a:bodyPr/>
        <a:lstStyle/>
        <a:p>
          <a:r>
            <a:rPr lang="en-GB"/>
            <a:t>Multicollinearity complicates factor analysis.</a:t>
          </a:r>
          <a:endParaRPr lang="en-US"/>
        </a:p>
      </dgm:t>
    </dgm:pt>
    <dgm:pt modelId="{25AA5D23-9361-4F42-85AD-ADAF36212F7F}" type="parTrans" cxnId="{D2EB210A-9594-4753-948C-C26362EA387F}">
      <dgm:prSet/>
      <dgm:spPr/>
      <dgm:t>
        <a:bodyPr/>
        <a:lstStyle/>
        <a:p>
          <a:endParaRPr lang="en-US"/>
        </a:p>
      </dgm:t>
    </dgm:pt>
    <dgm:pt modelId="{803B4D79-A9C4-4C54-9643-13159D5257EF}" type="sibTrans" cxnId="{D2EB210A-9594-4753-948C-C26362EA387F}">
      <dgm:prSet/>
      <dgm:spPr/>
      <dgm:t>
        <a:bodyPr/>
        <a:lstStyle/>
        <a:p>
          <a:endParaRPr lang="en-US"/>
        </a:p>
      </dgm:t>
    </dgm:pt>
    <dgm:pt modelId="{EE771491-CF4B-4B99-AD67-43DC7D68D79A}">
      <dgm:prSet/>
      <dgm:spPr/>
      <dgm:t>
        <a:bodyPr/>
        <a:lstStyle/>
        <a:p>
          <a:r>
            <a:rPr lang="en-GB"/>
            <a:t>Overfitting risks reducing model generalizability.</a:t>
          </a:r>
          <a:endParaRPr lang="en-US"/>
        </a:p>
      </dgm:t>
    </dgm:pt>
    <dgm:pt modelId="{9726563C-8F8A-4B3C-82E4-F8D330778C6D}" type="parTrans" cxnId="{6E52DF72-A2E2-455A-BB98-476C00D7EC21}">
      <dgm:prSet/>
      <dgm:spPr/>
      <dgm:t>
        <a:bodyPr/>
        <a:lstStyle/>
        <a:p>
          <a:endParaRPr lang="en-US"/>
        </a:p>
      </dgm:t>
    </dgm:pt>
    <dgm:pt modelId="{CBA5931F-8947-40E0-8E69-DC4E41802D60}" type="sibTrans" cxnId="{6E52DF72-A2E2-455A-BB98-476C00D7EC21}">
      <dgm:prSet/>
      <dgm:spPr/>
      <dgm:t>
        <a:bodyPr/>
        <a:lstStyle/>
        <a:p>
          <a:endParaRPr lang="en-US"/>
        </a:p>
      </dgm:t>
    </dgm:pt>
    <dgm:pt modelId="{86C2AA45-3F9D-485E-BD9F-90AFDE56CD1F}">
      <dgm:prSet/>
      <dgm:spPr/>
      <dgm:t>
        <a:bodyPr/>
        <a:lstStyle/>
        <a:p>
          <a:r>
            <a:rPr lang="en-GB"/>
            <a:t>External trends affect membership relevance.</a:t>
          </a:r>
          <a:endParaRPr lang="en-US"/>
        </a:p>
      </dgm:t>
    </dgm:pt>
    <dgm:pt modelId="{F1EBB573-7B85-4F59-AA63-B07B21999AC7}" type="parTrans" cxnId="{39B0AC43-76E6-4FE3-A42B-DEF00008C396}">
      <dgm:prSet/>
      <dgm:spPr/>
      <dgm:t>
        <a:bodyPr/>
        <a:lstStyle/>
        <a:p>
          <a:endParaRPr lang="en-US"/>
        </a:p>
      </dgm:t>
    </dgm:pt>
    <dgm:pt modelId="{497DA908-F402-4572-8059-493A988222AB}" type="sibTrans" cxnId="{39B0AC43-76E6-4FE3-A42B-DEF00008C396}">
      <dgm:prSet/>
      <dgm:spPr/>
      <dgm:t>
        <a:bodyPr/>
        <a:lstStyle/>
        <a:p>
          <a:endParaRPr lang="en-US"/>
        </a:p>
      </dgm:t>
    </dgm:pt>
    <dgm:pt modelId="{7C31A044-4757-4B35-A193-DE8FD3E6760C}">
      <dgm:prSet/>
      <dgm:spPr/>
      <dgm:t>
        <a:bodyPr/>
        <a:lstStyle/>
        <a:p>
          <a:r>
            <a:rPr lang="en-GB"/>
            <a:t>Data bias limits broader applicability.</a:t>
          </a:r>
          <a:endParaRPr lang="en-US"/>
        </a:p>
      </dgm:t>
    </dgm:pt>
    <dgm:pt modelId="{CBF0B48F-783D-424A-BCC0-F9F324549394}" type="parTrans" cxnId="{846F2823-A4A3-48AC-99D8-81D26E5E2F84}">
      <dgm:prSet/>
      <dgm:spPr/>
      <dgm:t>
        <a:bodyPr/>
        <a:lstStyle/>
        <a:p>
          <a:endParaRPr lang="en-US"/>
        </a:p>
      </dgm:t>
    </dgm:pt>
    <dgm:pt modelId="{1EB9A0BC-363D-4B40-A6BA-8CB63DC87E9B}" type="sibTrans" cxnId="{846F2823-A4A3-48AC-99D8-81D26E5E2F84}">
      <dgm:prSet/>
      <dgm:spPr/>
      <dgm:t>
        <a:bodyPr/>
        <a:lstStyle/>
        <a:p>
          <a:endParaRPr lang="en-US"/>
        </a:p>
      </dgm:t>
    </dgm:pt>
    <dgm:pt modelId="{C29655F6-7E92-425D-A4F9-75EB413C5613}" type="pres">
      <dgm:prSet presAssocID="{D02E0BD9-395F-4497-8CD8-1B4573E6CC54}" presName="matrix" presStyleCnt="0">
        <dgm:presLayoutVars>
          <dgm:chMax val="1"/>
          <dgm:dir/>
          <dgm:resizeHandles val="exact"/>
        </dgm:presLayoutVars>
      </dgm:prSet>
      <dgm:spPr/>
    </dgm:pt>
    <dgm:pt modelId="{23BFA4A9-A56E-45A8-8314-6AD70926C27B}" type="pres">
      <dgm:prSet presAssocID="{D02E0BD9-395F-4497-8CD8-1B4573E6CC54}" presName="diamond" presStyleLbl="bgShp" presStyleIdx="0" presStyleCnt="1"/>
      <dgm:spPr/>
    </dgm:pt>
    <dgm:pt modelId="{014BC441-0D7F-4406-9476-61CB0E1C1C77}" type="pres">
      <dgm:prSet presAssocID="{D02E0BD9-395F-4497-8CD8-1B4573E6CC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2AEAB7-AA03-4696-BD66-1301D743C0FE}" type="pres">
      <dgm:prSet presAssocID="{D02E0BD9-395F-4497-8CD8-1B4573E6CC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BC555F-BCFB-4D65-B8A1-205354833D95}" type="pres">
      <dgm:prSet presAssocID="{D02E0BD9-395F-4497-8CD8-1B4573E6CC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4B6A205-E3BF-4294-A015-0171B04DEF6B}" type="pres">
      <dgm:prSet presAssocID="{D02E0BD9-395F-4497-8CD8-1B4573E6CC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EB210A-9594-4753-948C-C26362EA387F}" srcId="{D02E0BD9-395F-4497-8CD8-1B4573E6CC54}" destId="{B613B06A-EAC4-4EE7-8CA2-A59F44C97B4B}" srcOrd="0" destOrd="0" parTransId="{25AA5D23-9361-4F42-85AD-ADAF36212F7F}" sibTransId="{803B4D79-A9C4-4C54-9643-13159D5257EF}"/>
    <dgm:cxn modelId="{846F2823-A4A3-48AC-99D8-81D26E5E2F84}" srcId="{D02E0BD9-395F-4497-8CD8-1B4573E6CC54}" destId="{7C31A044-4757-4B35-A193-DE8FD3E6760C}" srcOrd="3" destOrd="0" parTransId="{CBF0B48F-783D-424A-BCC0-F9F324549394}" sibTransId="{1EB9A0BC-363D-4B40-A6BA-8CB63DC87E9B}"/>
    <dgm:cxn modelId="{39B0AC43-76E6-4FE3-A42B-DEF00008C396}" srcId="{D02E0BD9-395F-4497-8CD8-1B4573E6CC54}" destId="{86C2AA45-3F9D-485E-BD9F-90AFDE56CD1F}" srcOrd="2" destOrd="0" parTransId="{F1EBB573-7B85-4F59-AA63-B07B21999AC7}" sibTransId="{497DA908-F402-4572-8059-493A988222AB}"/>
    <dgm:cxn modelId="{CA860D6C-3C58-4D3A-AF37-78A1A3D1AAD0}" type="presOf" srcId="{D02E0BD9-395F-4497-8CD8-1B4573E6CC54}" destId="{C29655F6-7E92-425D-A4F9-75EB413C5613}" srcOrd="0" destOrd="0" presId="urn:microsoft.com/office/officeart/2005/8/layout/matrix3"/>
    <dgm:cxn modelId="{6E52DF72-A2E2-455A-BB98-476C00D7EC21}" srcId="{D02E0BD9-395F-4497-8CD8-1B4573E6CC54}" destId="{EE771491-CF4B-4B99-AD67-43DC7D68D79A}" srcOrd="1" destOrd="0" parTransId="{9726563C-8F8A-4B3C-82E4-F8D330778C6D}" sibTransId="{CBA5931F-8947-40E0-8E69-DC4E41802D60}"/>
    <dgm:cxn modelId="{BD370057-4965-478E-B4D3-2E7AB0425C08}" type="presOf" srcId="{EE771491-CF4B-4B99-AD67-43DC7D68D79A}" destId="{E12AEAB7-AA03-4696-BD66-1301D743C0FE}" srcOrd="0" destOrd="0" presId="urn:microsoft.com/office/officeart/2005/8/layout/matrix3"/>
    <dgm:cxn modelId="{3A9BA193-D6EE-4DD3-9982-5931CF6BA35E}" type="presOf" srcId="{B613B06A-EAC4-4EE7-8CA2-A59F44C97B4B}" destId="{014BC441-0D7F-4406-9476-61CB0E1C1C77}" srcOrd="0" destOrd="0" presId="urn:microsoft.com/office/officeart/2005/8/layout/matrix3"/>
    <dgm:cxn modelId="{110155A6-648B-42E1-96EE-DC478825B6D1}" type="presOf" srcId="{86C2AA45-3F9D-485E-BD9F-90AFDE56CD1F}" destId="{E7BC555F-BCFB-4D65-B8A1-205354833D95}" srcOrd="0" destOrd="0" presId="urn:microsoft.com/office/officeart/2005/8/layout/matrix3"/>
    <dgm:cxn modelId="{D22481C6-0464-4A03-82EB-A710AAF5144A}" type="presOf" srcId="{7C31A044-4757-4B35-A193-DE8FD3E6760C}" destId="{A4B6A205-E3BF-4294-A015-0171B04DEF6B}" srcOrd="0" destOrd="0" presId="urn:microsoft.com/office/officeart/2005/8/layout/matrix3"/>
    <dgm:cxn modelId="{A73E07F4-B411-4FDA-B21E-EB5404CA824B}" type="presParOf" srcId="{C29655F6-7E92-425D-A4F9-75EB413C5613}" destId="{23BFA4A9-A56E-45A8-8314-6AD70926C27B}" srcOrd="0" destOrd="0" presId="urn:microsoft.com/office/officeart/2005/8/layout/matrix3"/>
    <dgm:cxn modelId="{D611F538-E449-4B5D-9ABF-8D21F2FA65B3}" type="presParOf" srcId="{C29655F6-7E92-425D-A4F9-75EB413C5613}" destId="{014BC441-0D7F-4406-9476-61CB0E1C1C77}" srcOrd="1" destOrd="0" presId="urn:microsoft.com/office/officeart/2005/8/layout/matrix3"/>
    <dgm:cxn modelId="{30331FF8-0A3E-4D0F-8781-0B6A6A8080C1}" type="presParOf" srcId="{C29655F6-7E92-425D-A4F9-75EB413C5613}" destId="{E12AEAB7-AA03-4696-BD66-1301D743C0FE}" srcOrd="2" destOrd="0" presId="urn:microsoft.com/office/officeart/2005/8/layout/matrix3"/>
    <dgm:cxn modelId="{8AC47683-382C-41C9-B2CF-C0E42A0E2F1E}" type="presParOf" srcId="{C29655F6-7E92-425D-A4F9-75EB413C5613}" destId="{E7BC555F-BCFB-4D65-B8A1-205354833D95}" srcOrd="3" destOrd="0" presId="urn:microsoft.com/office/officeart/2005/8/layout/matrix3"/>
    <dgm:cxn modelId="{A2C9A5BD-E84E-4C44-B55E-67CC3CDBBC81}" type="presParOf" srcId="{C29655F6-7E92-425D-A4F9-75EB413C5613}" destId="{A4B6A205-E3BF-4294-A015-0171B04DEF6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4AC96C-56F7-4EAB-A4B4-F48D8084D2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818C-49F4-42F0-A908-C94FDC0E7A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Successfully predicted gym memberships using socioeconomic data.</a:t>
          </a:r>
          <a:endParaRPr lang="en-US"/>
        </a:p>
      </dgm:t>
    </dgm:pt>
    <dgm:pt modelId="{E3EFC8C8-E83B-4222-877E-CC4A98D50DF4}" type="parTrans" cxnId="{8EB09CCD-F740-45D9-BAEB-F7FBC21FD262}">
      <dgm:prSet/>
      <dgm:spPr/>
      <dgm:t>
        <a:bodyPr/>
        <a:lstStyle/>
        <a:p>
          <a:endParaRPr lang="en-US"/>
        </a:p>
      </dgm:t>
    </dgm:pt>
    <dgm:pt modelId="{E4068513-E6AE-4B77-9949-6050DC16F041}" type="sibTrans" cxnId="{8EB09CCD-F740-45D9-BAEB-F7FBC21FD262}">
      <dgm:prSet/>
      <dgm:spPr/>
      <dgm:t>
        <a:bodyPr/>
        <a:lstStyle/>
        <a:p>
          <a:endParaRPr lang="en-US"/>
        </a:p>
      </dgm:t>
    </dgm:pt>
    <dgm:pt modelId="{745770E3-FC9D-4D64-9BA8-71617DD295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Tested with a different CEL dataset; results validated model accuracy.</a:t>
          </a:r>
          <a:endParaRPr lang="en-US"/>
        </a:p>
      </dgm:t>
    </dgm:pt>
    <dgm:pt modelId="{FB4D6B4C-6EDD-4C0D-B01B-4E1DC1B30539}" type="parTrans" cxnId="{CBD3740A-636C-499B-9057-2D1313317DBB}">
      <dgm:prSet/>
      <dgm:spPr/>
      <dgm:t>
        <a:bodyPr/>
        <a:lstStyle/>
        <a:p>
          <a:endParaRPr lang="en-US"/>
        </a:p>
      </dgm:t>
    </dgm:pt>
    <dgm:pt modelId="{06EBC032-F647-47C6-8D0E-A3CAB02417E9}" type="sibTrans" cxnId="{CBD3740A-636C-499B-9057-2D1313317DBB}">
      <dgm:prSet/>
      <dgm:spPr/>
      <dgm:t>
        <a:bodyPr/>
        <a:lstStyle/>
        <a:p>
          <a:endParaRPr lang="en-US"/>
        </a:p>
      </dgm:t>
    </dgm:pt>
    <dgm:pt modelId="{44026170-E9EC-4220-AEC6-FDCCAA621B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Model proves effective and reliable.</a:t>
          </a:r>
          <a:endParaRPr lang="en-US"/>
        </a:p>
      </dgm:t>
    </dgm:pt>
    <dgm:pt modelId="{2F8A9335-5917-4F40-AA92-08641AF28DA6}" type="parTrans" cxnId="{A1456D43-0F19-496C-A892-8ABA0F828A72}">
      <dgm:prSet/>
      <dgm:spPr/>
      <dgm:t>
        <a:bodyPr/>
        <a:lstStyle/>
        <a:p>
          <a:endParaRPr lang="en-US"/>
        </a:p>
      </dgm:t>
    </dgm:pt>
    <dgm:pt modelId="{F9209E50-FC4C-4F45-953E-4BD81EB99EC6}" type="sibTrans" cxnId="{A1456D43-0F19-496C-A892-8ABA0F828A72}">
      <dgm:prSet/>
      <dgm:spPr/>
      <dgm:t>
        <a:bodyPr/>
        <a:lstStyle/>
        <a:p>
          <a:endParaRPr lang="en-US"/>
        </a:p>
      </dgm:t>
    </dgm:pt>
    <dgm:pt modelId="{4126B7A0-747B-4233-A769-1B1656BA6BC3}" type="pres">
      <dgm:prSet presAssocID="{DA4AC96C-56F7-4EAB-A4B4-F48D8084D2CE}" presName="root" presStyleCnt="0">
        <dgm:presLayoutVars>
          <dgm:dir/>
          <dgm:resizeHandles val="exact"/>
        </dgm:presLayoutVars>
      </dgm:prSet>
      <dgm:spPr/>
    </dgm:pt>
    <dgm:pt modelId="{EB1C8BCA-6271-4D66-8F1A-206EB7F9AF94}" type="pres">
      <dgm:prSet presAssocID="{F8CF818C-49F4-42F0-A908-C94FDC0E7A1D}" presName="compNode" presStyleCnt="0"/>
      <dgm:spPr/>
    </dgm:pt>
    <dgm:pt modelId="{CD568DFB-470D-4CC3-94E7-56D11A87ECCC}" type="pres">
      <dgm:prSet presAssocID="{F8CF818C-49F4-42F0-A908-C94FDC0E7A1D}" presName="bgRect" presStyleLbl="bgShp" presStyleIdx="0" presStyleCnt="3"/>
      <dgm:spPr/>
    </dgm:pt>
    <dgm:pt modelId="{07B67D78-886A-4C9E-A3D4-2CBC8D418527}" type="pres">
      <dgm:prSet presAssocID="{F8CF818C-49F4-42F0-A908-C94FDC0E7A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680327B6-9DCA-4FA9-A463-40886510E164}" type="pres">
      <dgm:prSet presAssocID="{F8CF818C-49F4-42F0-A908-C94FDC0E7A1D}" presName="spaceRect" presStyleCnt="0"/>
      <dgm:spPr/>
    </dgm:pt>
    <dgm:pt modelId="{629A6355-3CDA-43F9-8702-B706E44ED5E1}" type="pres">
      <dgm:prSet presAssocID="{F8CF818C-49F4-42F0-A908-C94FDC0E7A1D}" presName="parTx" presStyleLbl="revTx" presStyleIdx="0" presStyleCnt="3">
        <dgm:presLayoutVars>
          <dgm:chMax val="0"/>
          <dgm:chPref val="0"/>
        </dgm:presLayoutVars>
      </dgm:prSet>
      <dgm:spPr/>
    </dgm:pt>
    <dgm:pt modelId="{319A460E-91AC-4B7C-A73B-EAAA2EB9BB3D}" type="pres">
      <dgm:prSet presAssocID="{E4068513-E6AE-4B77-9949-6050DC16F041}" presName="sibTrans" presStyleCnt="0"/>
      <dgm:spPr/>
    </dgm:pt>
    <dgm:pt modelId="{BFFDB7E4-8746-4299-AD6D-7AB31B500175}" type="pres">
      <dgm:prSet presAssocID="{745770E3-FC9D-4D64-9BA8-71617DD29534}" presName="compNode" presStyleCnt="0"/>
      <dgm:spPr/>
    </dgm:pt>
    <dgm:pt modelId="{55CB8BBA-D292-4F83-BA5A-EE8BC6AE6AD2}" type="pres">
      <dgm:prSet presAssocID="{745770E3-FC9D-4D64-9BA8-71617DD29534}" presName="bgRect" presStyleLbl="bgShp" presStyleIdx="1" presStyleCnt="3"/>
      <dgm:spPr/>
    </dgm:pt>
    <dgm:pt modelId="{4E6C1FD6-EDFD-4D9F-8E71-534B93C8D0BF}" type="pres">
      <dgm:prSet presAssocID="{745770E3-FC9D-4D64-9BA8-71617DD295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DE0BD45-FEEF-4571-B5C3-893721C6F670}" type="pres">
      <dgm:prSet presAssocID="{745770E3-FC9D-4D64-9BA8-71617DD29534}" presName="spaceRect" presStyleCnt="0"/>
      <dgm:spPr/>
    </dgm:pt>
    <dgm:pt modelId="{FCF34BDA-4A57-4588-A50C-E5C967FBBF46}" type="pres">
      <dgm:prSet presAssocID="{745770E3-FC9D-4D64-9BA8-71617DD29534}" presName="parTx" presStyleLbl="revTx" presStyleIdx="1" presStyleCnt="3">
        <dgm:presLayoutVars>
          <dgm:chMax val="0"/>
          <dgm:chPref val="0"/>
        </dgm:presLayoutVars>
      </dgm:prSet>
      <dgm:spPr/>
    </dgm:pt>
    <dgm:pt modelId="{75C0F247-1764-40BB-B2E7-34400321483B}" type="pres">
      <dgm:prSet presAssocID="{06EBC032-F647-47C6-8D0E-A3CAB02417E9}" presName="sibTrans" presStyleCnt="0"/>
      <dgm:spPr/>
    </dgm:pt>
    <dgm:pt modelId="{D9190439-BB0A-4A40-9FF5-7DAFF7F06B13}" type="pres">
      <dgm:prSet presAssocID="{44026170-E9EC-4220-AEC6-FDCCAA621B1B}" presName="compNode" presStyleCnt="0"/>
      <dgm:spPr/>
    </dgm:pt>
    <dgm:pt modelId="{5122E100-EE7A-4828-B978-0C8217E5651E}" type="pres">
      <dgm:prSet presAssocID="{44026170-E9EC-4220-AEC6-FDCCAA621B1B}" presName="bgRect" presStyleLbl="bgShp" presStyleIdx="2" presStyleCnt="3"/>
      <dgm:spPr/>
    </dgm:pt>
    <dgm:pt modelId="{291F0739-5D05-4598-9ECC-7E6174236216}" type="pres">
      <dgm:prSet presAssocID="{44026170-E9EC-4220-AEC6-FDCCAA621B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AA9BB26-2BEC-4D0C-9958-6FA0865B0EAF}" type="pres">
      <dgm:prSet presAssocID="{44026170-E9EC-4220-AEC6-FDCCAA621B1B}" presName="spaceRect" presStyleCnt="0"/>
      <dgm:spPr/>
    </dgm:pt>
    <dgm:pt modelId="{20DCEE2C-5746-4430-B2F7-593065ED6C41}" type="pres">
      <dgm:prSet presAssocID="{44026170-E9EC-4220-AEC6-FDCCAA621B1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20C801-EC84-4B45-8F55-8FBDED2B7F5F}" type="presOf" srcId="{F8CF818C-49F4-42F0-A908-C94FDC0E7A1D}" destId="{629A6355-3CDA-43F9-8702-B706E44ED5E1}" srcOrd="0" destOrd="0" presId="urn:microsoft.com/office/officeart/2018/2/layout/IconVerticalSolidList"/>
    <dgm:cxn modelId="{CBD3740A-636C-499B-9057-2D1313317DBB}" srcId="{DA4AC96C-56F7-4EAB-A4B4-F48D8084D2CE}" destId="{745770E3-FC9D-4D64-9BA8-71617DD29534}" srcOrd="1" destOrd="0" parTransId="{FB4D6B4C-6EDD-4C0D-B01B-4E1DC1B30539}" sibTransId="{06EBC032-F647-47C6-8D0E-A3CAB02417E9}"/>
    <dgm:cxn modelId="{A48F235D-0091-4192-9634-DB5FDE50FA17}" type="presOf" srcId="{DA4AC96C-56F7-4EAB-A4B4-F48D8084D2CE}" destId="{4126B7A0-747B-4233-A769-1B1656BA6BC3}" srcOrd="0" destOrd="0" presId="urn:microsoft.com/office/officeart/2018/2/layout/IconVerticalSolidList"/>
    <dgm:cxn modelId="{A1456D43-0F19-496C-A892-8ABA0F828A72}" srcId="{DA4AC96C-56F7-4EAB-A4B4-F48D8084D2CE}" destId="{44026170-E9EC-4220-AEC6-FDCCAA621B1B}" srcOrd="2" destOrd="0" parTransId="{2F8A9335-5917-4F40-AA92-08641AF28DA6}" sibTransId="{F9209E50-FC4C-4F45-953E-4BD81EB99EC6}"/>
    <dgm:cxn modelId="{46016C6E-4FEA-4C81-9C6E-4255EF229FAE}" type="presOf" srcId="{745770E3-FC9D-4D64-9BA8-71617DD29534}" destId="{FCF34BDA-4A57-4588-A50C-E5C967FBBF46}" srcOrd="0" destOrd="0" presId="urn:microsoft.com/office/officeart/2018/2/layout/IconVerticalSolidList"/>
    <dgm:cxn modelId="{ACC2A155-DFE0-4938-8AF1-99A73CF6A4E8}" type="presOf" srcId="{44026170-E9EC-4220-AEC6-FDCCAA621B1B}" destId="{20DCEE2C-5746-4430-B2F7-593065ED6C41}" srcOrd="0" destOrd="0" presId="urn:microsoft.com/office/officeart/2018/2/layout/IconVerticalSolidList"/>
    <dgm:cxn modelId="{8EB09CCD-F740-45D9-BAEB-F7FBC21FD262}" srcId="{DA4AC96C-56F7-4EAB-A4B4-F48D8084D2CE}" destId="{F8CF818C-49F4-42F0-A908-C94FDC0E7A1D}" srcOrd="0" destOrd="0" parTransId="{E3EFC8C8-E83B-4222-877E-CC4A98D50DF4}" sibTransId="{E4068513-E6AE-4B77-9949-6050DC16F041}"/>
    <dgm:cxn modelId="{CA90AF7B-0669-4C06-9039-C105B78A2875}" type="presParOf" srcId="{4126B7A0-747B-4233-A769-1B1656BA6BC3}" destId="{EB1C8BCA-6271-4D66-8F1A-206EB7F9AF94}" srcOrd="0" destOrd="0" presId="urn:microsoft.com/office/officeart/2018/2/layout/IconVerticalSolidList"/>
    <dgm:cxn modelId="{25C9612A-BFA6-4991-841B-5A9548D7A2DD}" type="presParOf" srcId="{EB1C8BCA-6271-4D66-8F1A-206EB7F9AF94}" destId="{CD568DFB-470D-4CC3-94E7-56D11A87ECCC}" srcOrd="0" destOrd="0" presId="urn:microsoft.com/office/officeart/2018/2/layout/IconVerticalSolidList"/>
    <dgm:cxn modelId="{2B26BB77-5D4C-47AA-92DC-BD64180A8343}" type="presParOf" srcId="{EB1C8BCA-6271-4D66-8F1A-206EB7F9AF94}" destId="{07B67D78-886A-4C9E-A3D4-2CBC8D418527}" srcOrd="1" destOrd="0" presId="urn:microsoft.com/office/officeart/2018/2/layout/IconVerticalSolidList"/>
    <dgm:cxn modelId="{7447C633-FFC0-4B5C-BE99-BE806599D0EF}" type="presParOf" srcId="{EB1C8BCA-6271-4D66-8F1A-206EB7F9AF94}" destId="{680327B6-9DCA-4FA9-A463-40886510E164}" srcOrd="2" destOrd="0" presId="urn:microsoft.com/office/officeart/2018/2/layout/IconVerticalSolidList"/>
    <dgm:cxn modelId="{056BAEC0-0DC3-468A-BEB7-33C7AB7B8D88}" type="presParOf" srcId="{EB1C8BCA-6271-4D66-8F1A-206EB7F9AF94}" destId="{629A6355-3CDA-43F9-8702-B706E44ED5E1}" srcOrd="3" destOrd="0" presId="urn:microsoft.com/office/officeart/2018/2/layout/IconVerticalSolidList"/>
    <dgm:cxn modelId="{D61DFB85-FCF2-4C80-A747-B1FF42933903}" type="presParOf" srcId="{4126B7A0-747B-4233-A769-1B1656BA6BC3}" destId="{319A460E-91AC-4B7C-A73B-EAAA2EB9BB3D}" srcOrd="1" destOrd="0" presId="urn:microsoft.com/office/officeart/2018/2/layout/IconVerticalSolidList"/>
    <dgm:cxn modelId="{E44EB0D8-B5C7-4A7D-9D83-93CE8BEF3166}" type="presParOf" srcId="{4126B7A0-747B-4233-A769-1B1656BA6BC3}" destId="{BFFDB7E4-8746-4299-AD6D-7AB31B500175}" srcOrd="2" destOrd="0" presId="urn:microsoft.com/office/officeart/2018/2/layout/IconVerticalSolidList"/>
    <dgm:cxn modelId="{779AB317-3DCD-456C-9D53-58066AB830D5}" type="presParOf" srcId="{BFFDB7E4-8746-4299-AD6D-7AB31B500175}" destId="{55CB8BBA-D292-4F83-BA5A-EE8BC6AE6AD2}" srcOrd="0" destOrd="0" presId="urn:microsoft.com/office/officeart/2018/2/layout/IconVerticalSolidList"/>
    <dgm:cxn modelId="{24D44B5C-DDC6-44E7-9292-8B33E6456485}" type="presParOf" srcId="{BFFDB7E4-8746-4299-AD6D-7AB31B500175}" destId="{4E6C1FD6-EDFD-4D9F-8E71-534B93C8D0BF}" srcOrd="1" destOrd="0" presId="urn:microsoft.com/office/officeart/2018/2/layout/IconVerticalSolidList"/>
    <dgm:cxn modelId="{78069F41-487B-4A3A-A37C-66A735498F8F}" type="presParOf" srcId="{BFFDB7E4-8746-4299-AD6D-7AB31B500175}" destId="{8DE0BD45-FEEF-4571-B5C3-893721C6F670}" srcOrd="2" destOrd="0" presId="urn:microsoft.com/office/officeart/2018/2/layout/IconVerticalSolidList"/>
    <dgm:cxn modelId="{24ED0E14-8C07-4953-981C-2465179A504F}" type="presParOf" srcId="{BFFDB7E4-8746-4299-AD6D-7AB31B500175}" destId="{FCF34BDA-4A57-4588-A50C-E5C967FBBF46}" srcOrd="3" destOrd="0" presId="urn:microsoft.com/office/officeart/2018/2/layout/IconVerticalSolidList"/>
    <dgm:cxn modelId="{B51A7800-1ED3-4695-90FA-49001C21A66A}" type="presParOf" srcId="{4126B7A0-747B-4233-A769-1B1656BA6BC3}" destId="{75C0F247-1764-40BB-B2E7-34400321483B}" srcOrd="3" destOrd="0" presId="urn:microsoft.com/office/officeart/2018/2/layout/IconVerticalSolidList"/>
    <dgm:cxn modelId="{71FE026A-9374-4125-8111-C80246324C28}" type="presParOf" srcId="{4126B7A0-747B-4233-A769-1B1656BA6BC3}" destId="{D9190439-BB0A-4A40-9FF5-7DAFF7F06B13}" srcOrd="4" destOrd="0" presId="urn:microsoft.com/office/officeart/2018/2/layout/IconVerticalSolidList"/>
    <dgm:cxn modelId="{79990D02-0D0B-47FD-9B98-B383D84DAD0E}" type="presParOf" srcId="{D9190439-BB0A-4A40-9FF5-7DAFF7F06B13}" destId="{5122E100-EE7A-4828-B978-0C8217E5651E}" srcOrd="0" destOrd="0" presId="urn:microsoft.com/office/officeart/2018/2/layout/IconVerticalSolidList"/>
    <dgm:cxn modelId="{77AF2C76-C76A-4444-8F00-34427B35D262}" type="presParOf" srcId="{D9190439-BB0A-4A40-9FF5-7DAFF7F06B13}" destId="{291F0739-5D05-4598-9ECC-7E6174236216}" srcOrd="1" destOrd="0" presId="urn:microsoft.com/office/officeart/2018/2/layout/IconVerticalSolidList"/>
    <dgm:cxn modelId="{0771353B-B032-4C41-A5EF-2CA59D6C5EAB}" type="presParOf" srcId="{D9190439-BB0A-4A40-9FF5-7DAFF7F06B13}" destId="{BAA9BB26-2BEC-4D0C-9958-6FA0865B0EAF}" srcOrd="2" destOrd="0" presId="urn:microsoft.com/office/officeart/2018/2/layout/IconVerticalSolidList"/>
    <dgm:cxn modelId="{FEF5BA28-EDFF-497B-A3EA-623312380026}" type="presParOf" srcId="{D9190439-BB0A-4A40-9FF5-7DAFF7F06B13}" destId="{20DCEE2C-5746-4430-B2F7-593065ED6C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8FA84-D982-4FD0-B222-D614D7268BE4}">
      <dsp:nvSpPr>
        <dsp:cNvPr id="0" name=""/>
        <dsp:cNvSpPr/>
      </dsp:nvSpPr>
      <dsp:spPr>
        <a:xfrm>
          <a:off x="0" y="707092"/>
          <a:ext cx="5181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C01EE-4AE8-43D4-A327-A531E59A21A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D8957-4C28-432D-9365-FB3FDB4A5482}">
      <dsp:nvSpPr>
        <dsp:cNvPr id="0" name=""/>
        <dsp:cNvSpPr/>
      </dsp:nvSpPr>
      <dsp:spPr>
        <a:xfrm>
          <a:off x="1507738" y="707092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Assess key socioeconomic drivers. </a:t>
          </a:r>
          <a:endParaRPr lang="en-US" sz="2200" kern="1200"/>
        </a:p>
      </dsp:txBody>
      <dsp:txXfrm>
        <a:off x="1507738" y="707092"/>
        <a:ext cx="3673861" cy="1305401"/>
      </dsp:txXfrm>
    </dsp:sp>
    <dsp:sp modelId="{8AD43798-49F4-48A8-BC7B-1F5424EC3AD1}">
      <dsp:nvSpPr>
        <dsp:cNvPr id="0" name=""/>
        <dsp:cNvSpPr/>
      </dsp:nvSpPr>
      <dsp:spPr>
        <a:xfrm>
          <a:off x="0" y="2338844"/>
          <a:ext cx="5181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1C474-EE05-442F-8FBD-CBF25E19037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3D3CB-EE3E-4BE4-A071-1DB247C8A114}">
      <dsp:nvSpPr>
        <dsp:cNvPr id="0" name=""/>
        <dsp:cNvSpPr/>
      </dsp:nvSpPr>
      <dsp:spPr>
        <a:xfrm>
          <a:off x="1507738" y="2338844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Build predictive models for memberships. </a:t>
          </a:r>
          <a:br>
            <a:rPr lang="en-US" sz="2200" kern="1200"/>
          </a:br>
          <a:endParaRPr lang="en-US" sz="2200" kern="1200"/>
        </a:p>
      </dsp:txBody>
      <dsp:txXfrm>
        <a:off x="1507738" y="2338844"/>
        <a:ext cx="3673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4A9-A56E-45A8-8314-6AD70926C27B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BC441-0D7F-4406-9476-61CB0E1C1C77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Multicollinearity complicates factor analysis.</a:t>
          </a:r>
          <a:endParaRPr lang="en-US" sz="1500" kern="1200"/>
        </a:p>
      </dsp:txBody>
      <dsp:txXfrm>
        <a:off x="3578350" y="496219"/>
        <a:ext cx="1531337" cy="1531337"/>
      </dsp:txXfrm>
    </dsp:sp>
    <dsp:sp modelId="{E12AEAB7-AA03-4696-BD66-1301D743C0FE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Overfitting risks reducing model generalizability.</a:t>
          </a:r>
          <a:endParaRPr lang="en-US" sz="1500" kern="1200"/>
        </a:p>
      </dsp:txBody>
      <dsp:txXfrm>
        <a:off x="5405912" y="496219"/>
        <a:ext cx="1531337" cy="1531337"/>
      </dsp:txXfrm>
    </dsp:sp>
    <dsp:sp modelId="{E7BC555F-BCFB-4D65-B8A1-205354833D95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External trends affect membership relevance.</a:t>
          </a:r>
          <a:endParaRPr lang="en-US" sz="1500" kern="1200"/>
        </a:p>
      </dsp:txBody>
      <dsp:txXfrm>
        <a:off x="3578350" y="2323781"/>
        <a:ext cx="1531337" cy="1531337"/>
      </dsp:txXfrm>
    </dsp:sp>
    <dsp:sp modelId="{A4B6A205-E3BF-4294-A015-0171B04DEF6B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 bias limits broader applicability.</a:t>
          </a:r>
          <a:endParaRPr lang="en-US" sz="1500" kern="1200"/>
        </a:p>
      </dsp:txBody>
      <dsp:txXfrm>
        <a:off x="5405912" y="2323781"/>
        <a:ext cx="1531337" cy="153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68DFB-470D-4CC3-94E7-56D11A87EC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67D78-886A-4C9E-A3D4-2CBC8D41852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A6355-3CDA-43F9-8702-B706E44ED5E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Successfully predicted gym memberships using socioeconomic data.</a:t>
          </a:r>
          <a:endParaRPr lang="en-US" sz="2500" kern="1200"/>
        </a:p>
      </dsp:txBody>
      <dsp:txXfrm>
        <a:off x="1435590" y="531"/>
        <a:ext cx="9080009" cy="1242935"/>
      </dsp:txXfrm>
    </dsp:sp>
    <dsp:sp modelId="{55CB8BBA-D292-4F83-BA5A-EE8BC6AE6AD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C1FD6-EDFD-4D9F-8E71-534B93C8D0B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34BDA-4A57-4588-A50C-E5C967FBBF4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Tested with a different CEL dataset; results validated model accuracy.</a:t>
          </a:r>
          <a:endParaRPr lang="en-US" sz="2500" kern="1200"/>
        </a:p>
      </dsp:txBody>
      <dsp:txXfrm>
        <a:off x="1435590" y="1554201"/>
        <a:ext cx="9080009" cy="1242935"/>
      </dsp:txXfrm>
    </dsp:sp>
    <dsp:sp modelId="{5122E100-EE7A-4828-B978-0C8217E5651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F0739-5D05-4598-9ECC-7E617423621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CEE2C-5746-4430-B2F7-593065ED6C4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Model proves effective and reliable.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/>
                <a:cs typeface="Arial"/>
              </a:rPr>
              <a:t>Predicting socioeconomic factors for potential gym members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3597"/>
            <a:ext cx="4202206" cy="173420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GB" sz="9600" b="1" dirty="0">
                <a:latin typeface="Arial"/>
                <a:cs typeface="Arial"/>
              </a:rPr>
              <a:t>Team</a:t>
            </a:r>
            <a:r>
              <a:rPr lang="en-GB" sz="4000" dirty="0">
                <a:latin typeface="Arial"/>
                <a:cs typeface="Arial"/>
              </a:rPr>
              <a:t>: </a:t>
            </a:r>
            <a:endParaRPr lang="en-US" dirty="0"/>
          </a:p>
          <a:p>
            <a:r>
              <a:rPr lang="en-GB" sz="9600" dirty="0">
                <a:latin typeface="Arial"/>
                <a:cs typeface="Arial"/>
              </a:rPr>
              <a:t>Monisha Henry </a:t>
            </a:r>
            <a:endParaRPr lang="en-GB" dirty="0"/>
          </a:p>
          <a:p>
            <a:r>
              <a:rPr lang="en-GB" sz="9600" dirty="0">
                <a:latin typeface="Arial"/>
                <a:cs typeface="Arial"/>
              </a:rPr>
              <a:t>Pretty Mathew </a:t>
            </a:r>
            <a:r>
              <a:rPr lang="en-GB" sz="9600" dirty="0" err="1">
                <a:latin typeface="Arial"/>
                <a:cs typeface="Arial"/>
              </a:rPr>
              <a:t>Punnoor</a:t>
            </a:r>
            <a:r>
              <a:rPr lang="en-GB" sz="9600" dirty="0">
                <a:latin typeface="Arial"/>
                <a:cs typeface="Arial"/>
              </a:rPr>
              <a:t> </a:t>
            </a:r>
            <a:endParaRPr lang="en-GB" dirty="0"/>
          </a:p>
          <a:p>
            <a:r>
              <a:rPr lang="en-GB" sz="9600" dirty="0" err="1">
                <a:latin typeface="Arial"/>
                <a:cs typeface="Arial"/>
              </a:rPr>
              <a:t>Shahron</a:t>
            </a:r>
            <a:r>
              <a:rPr lang="en-GB" sz="9600" dirty="0">
                <a:latin typeface="Arial"/>
                <a:cs typeface="Arial"/>
              </a:rPr>
              <a:t> Shaji </a:t>
            </a:r>
            <a:endParaRPr lang="en-GB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FC2E6E0-2042-3D4C-A249-338B67082EC8}"/>
              </a:ext>
            </a:extLst>
          </p:cNvPr>
          <p:cNvSpPr txBox="1">
            <a:spLocks/>
          </p:cNvSpPr>
          <p:nvPr/>
        </p:nvSpPr>
        <p:spPr>
          <a:xfrm>
            <a:off x="6461312" y="3519115"/>
            <a:ext cx="4202206" cy="1734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600" b="1" dirty="0">
                <a:latin typeface="Arial"/>
                <a:cs typeface="Arial"/>
              </a:rPr>
              <a:t>Supervisors:</a:t>
            </a:r>
            <a:r>
              <a:rPr lang="en-GB" sz="9600" dirty="0">
                <a:latin typeface="Arial"/>
                <a:cs typeface="Arial"/>
              </a:rPr>
              <a:t> </a:t>
            </a:r>
            <a:endParaRPr lang="en-US" dirty="0"/>
          </a:p>
          <a:p>
            <a:r>
              <a:rPr lang="en-GB" sz="9600" dirty="0">
                <a:latin typeface="Arial"/>
                <a:cs typeface="Arial"/>
              </a:rPr>
              <a:t>James Williams </a:t>
            </a:r>
            <a:endParaRPr lang="en-US" sz="9600" dirty="0"/>
          </a:p>
          <a:p>
            <a:r>
              <a:rPr lang="en-GB" sz="9600" dirty="0">
                <a:latin typeface="Arial"/>
                <a:cs typeface="Arial"/>
              </a:rPr>
              <a:t>Zac Todd </a:t>
            </a:r>
            <a:endParaRPr lang="en-GB" dirty="0"/>
          </a:p>
          <a:p>
            <a:r>
              <a:rPr lang="en-GB" sz="9600" dirty="0">
                <a:latin typeface="Arial"/>
                <a:cs typeface="Arial"/>
              </a:rPr>
              <a:t>Ricki Jones </a:t>
            </a:r>
            <a:endParaRPr lang="en-GB" dirty="0"/>
          </a:p>
          <a:p>
            <a:r>
              <a:rPr lang="en-GB" sz="9600" dirty="0">
                <a:latin typeface="Arial"/>
                <a:cs typeface="Arial"/>
              </a:rPr>
              <a:t>Karen Slabbert </a:t>
            </a:r>
            <a:endParaRPr lang="en-GB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ED76-AC77-0469-4FC1-D3B9C194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"/>
                <a:cs typeface="Arial"/>
              </a:rPr>
              <a:t>Challenges and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CCD33-622C-E817-7A14-8F15D27CEB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57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07A0-A358-D418-B8FC-DE9A45B0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"/>
                <a:cs typeface="Arial"/>
              </a:rPr>
              <a:t>Conclusion</a:t>
            </a:r>
            <a:endParaRPr lang="en-GB" dirty="0">
              <a:latin typeface="Arial"/>
              <a:cs typeface="Arial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EDC34AE-B6D8-3411-5B28-8836283136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54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04A2D-1D39-18C6-A680-BC84B030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79" y="1280938"/>
            <a:ext cx="10630421" cy="2807809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latin typeface="Arial"/>
                <a:cs typeface="Arial"/>
              </a:rPr>
              <a:t>Thank you</a:t>
            </a:r>
            <a:br>
              <a:rPr lang="en-GB" b="1" dirty="0">
                <a:latin typeface="Arial"/>
              </a:rPr>
            </a:br>
            <a:br>
              <a:rPr lang="en-GB" b="1" dirty="0">
                <a:latin typeface="Arial"/>
              </a:rPr>
            </a:br>
            <a:br>
              <a:rPr lang="en-GB" b="1" dirty="0">
                <a:latin typeface="Arial"/>
              </a:rPr>
            </a:br>
            <a:r>
              <a:rPr lang="en-GB" b="1" dirty="0">
                <a:latin typeface="Arial"/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54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AD1D-4896-A83B-5A5E-58C8A6EE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46439"/>
          </a:xfrm>
        </p:spPr>
        <p:txBody>
          <a:bodyPr/>
          <a:lstStyle/>
          <a:p>
            <a:r>
              <a:rPr lang="en-GB" sz="4000" b="1" dirty="0">
                <a:latin typeface="Arial"/>
                <a:cs typeface="Arial"/>
              </a:rPr>
              <a:t>Background</a:t>
            </a:r>
            <a:r>
              <a:rPr lang="en-GB" sz="4000" dirty="0">
                <a:latin typeface="Arial"/>
                <a:cs typeface="Arial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90E7-19BB-06BB-1586-BBBADBEAC4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/>
                <a:cs typeface="Arial"/>
              </a:rPr>
              <a:t>Exploring the role of socioeconomic and demographic data in predicting gym membership behaviour. </a:t>
            </a:r>
            <a:endParaRPr lang="en-US" dirty="0"/>
          </a:p>
          <a:p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AAB0B8C-670E-0B1E-B5A3-01717440FA5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5817269"/>
              </p:ext>
            </p:extLst>
          </p:nvPr>
        </p:nvGraphicFramePr>
        <p:xfrm>
          <a:off x="6093759" y="884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E348972-CAAC-BDB8-3970-1E590D69E1D9}"/>
              </a:ext>
            </a:extLst>
          </p:cNvPr>
          <p:cNvSpPr txBox="1">
            <a:spLocks/>
          </p:cNvSpPr>
          <p:nvPr/>
        </p:nvSpPr>
        <p:spPr>
          <a:xfrm>
            <a:off x="6094956" y="360950"/>
            <a:ext cx="5181600" cy="134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Arial"/>
                <a:cs typeface="Arial"/>
              </a:rPr>
              <a:t>Objectives</a:t>
            </a:r>
            <a:endParaRPr lang="en-GB"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5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F57D-EC12-5003-7C12-AFE8EDDE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4000" b="1" dirty="0">
                <a:latin typeface="Arial"/>
                <a:ea typeface="Calibri Light"/>
                <a:cs typeface="Calibri Light"/>
              </a:rPr>
              <a:t>Methodology</a:t>
            </a:r>
            <a:endParaRPr lang="en-US" sz="4000">
              <a:latin typeface="Arial"/>
              <a:ea typeface="Calibri Light"/>
              <a:cs typeface="Calibri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9D711C-52FA-4E92-99A2-33EFBD3F062D}"/>
              </a:ext>
            </a:extLst>
          </p:cNvPr>
          <p:cNvGrpSpPr/>
          <p:nvPr/>
        </p:nvGrpSpPr>
        <p:grpSpPr>
          <a:xfrm>
            <a:off x="5263442" y="705616"/>
            <a:ext cx="5905242" cy="5453919"/>
            <a:chOff x="5263438" y="705616"/>
            <a:chExt cx="3578619" cy="3437990"/>
          </a:xfrm>
        </p:grpSpPr>
        <p:sp>
          <p:nvSpPr>
            <p:cNvPr id="5" name="Freeform 93">
              <a:extLst>
                <a:ext uri="{FF2B5EF4-FFF2-40B4-BE49-F238E27FC236}">
                  <a16:creationId xmlns:a16="http://schemas.microsoft.com/office/drawing/2014/main" id="{A1273813-8DAC-431B-94F6-2F3D9A437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828" y="705616"/>
              <a:ext cx="1673037" cy="1220712"/>
            </a:xfrm>
            <a:custGeom>
              <a:avLst/>
              <a:gdLst>
                <a:gd name="T0" fmla="*/ 0 w 877"/>
                <a:gd name="T1" fmla="*/ 420 h 640"/>
                <a:gd name="T2" fmla="*/ 249 w 877"/>
                <a:gd name="T3" fmla="*/ 418 h 640"/>
                <a:gd name="T4" fmla="*/ 375 w 877"/>
                <a:gd name="T5" fmla="*/ 640 h 640"/>
                <a:gd name="T6" fmla="*/ 749 w 877"/>
                <a:gd name="T7" fmla="*/ 434 h 640"/>
                <a:gd name="T8" fmla="*/ 877 w 877"/>
                <a:gd name="T9" fmla="*/ 216 h 640"/>
                <a:gd name="T10" fmla="*/ 750 w 877"/>
                <a:gd name="T11" fmla="*/ 0 h 640"/>
                <a:gd name="T12" fmla="*/ 0 w 877"/>
                <a:gd name="T13" fmla="*/ 4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640">
                  <a:moveTo>
                    <a:pt x="0" y="420"/>
                  </a:moveTo>
                  <a:cubicBezTo>
                    <a:pt x="249" y="418"/>
                    <a:pt x="249" y="418"/>
                    <a:pt x="249" y="418"/>
                  </a:cubicBezTo>
                  <a:cubicBezTo>
                    <a:pt x="375" y="640"/>
                    <a:pt x="375" y="640"/>
                    <a:pt x="375" y="640"/>
                  </a:cubicBezTo>
                  <a:cubicBezTo>
                    <a:pt x="459" y="516"/>
                    <a:pt x="598" y="438"/>
                    <a:pt x="749" y="434"/>
                  </a:cubicBezTo>
                  <a:cubicBezTo>
                    <a:pt x="877" y="216"/>
                    <a:pt x="877" y="216"/>
                    <a:pt x="877" y="216"/>
                  </a:cubicBezTo>
                  <a:cubicBezTo>
                    <a:pt x="750" y="0"/>
                    <a:pt x="750" y="0"/>
                    <a:pt x="750" y="0"/>
                  </a:cubicBezTo>
                  <a:cubicBezTo>
                    <a:pt x="446" y="4"/>
                    <a:pt x="162" y="164"/>
                    <a:pt x="0" y="42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6" name="Freeform 94">
              <a:extLst>
                <a:ext uri="{FF2B5EF4-FFF2-40B4-BE49-F238E27FC236}">
                  <a16:creationId xmlns:a16="http://schemas.microsoft.com/office/drawing/2014/main" id="{E7090177-7744-4223-A300-10DE04C7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2833" y="707229"/>
              <a:ext cx="1415026" cy="1253770"/>
            </a:xfrm>
            <a:custGeom>
              <a:avLst/>
              <a:gdLst>
                <a:gd name="T0" fmla="*/ 3 w 742"/>
                <a:gd name="T1" fmla="*/ 0 h 657"/>
                <a:gd name="T2" fmla="*/ 129 w 742"/>
                <a:gd name="T3" fmla="*/ 215 h 657"/>
                <a:gd name="T4" fmla="*/ 0 w 742"/>
                <a:gd name="T5" fmla="*/ 434 h 657"/>
                <a:gd name="T6" fmla="*/ 365 w 742"/>
                <a:gd name="T7" fmla="*/ 655 h 657"/>
                <a:gd name="T8" fmla="*/ 619 w 742"/>
                <a:gd name="T9" fmla="*/ 657 h 657"/>
                <a:gd name="T10" fmla="*/ 742 w 742"/>
                <a:gd name="T11" fmla="*/ 440 h 657"/>
                <a:gd name="T12" fmla="*/ 3 w 742"/>
                <a:gd name="T13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657">
                  <a:moveTo>
                    <a:pt x="3" y="0"/>
                  </a:moveTo>
                  <a:cubicBezTo>
                    <a:pt x="129" y="215"/>
                    <a:pt x="129" y="215"/>
                    <a:pt x="129" y="215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150" y="445"/>
                    <a:pt x="286" y="527"/>
                    <a:pt x="365" y="655"/>
                  </a:cubicBezTo>
                  <a:cubicBezTo>
                    <a:pt x="619" y="657"/>
                    <a:pt x="619" y="657"/>
                    <a:pt x="619" y="657"/>
                  </a:cubicBezTo>
                  <a:cubicBezTo>
                    <a:pt x="742" y="440"/>
                    <a:pt x="742" y="440"/>
                    <a:pt x="742" y="440"/>
                  </a:cubicBezTo>
                  <a:cubicBezTo>
                    <a:pt x="586" y="178"/>
                    <a:pt x="306" y="12"/>
                    <a:pt x="3" y="0"/>
                  </a:cubicBezTo>
                  <a:close/>
                </a:path>
              </a:pathLst>
            </a:custGeom>
            <a:solidFill>
              <a:srgbClr val="0053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C1948E3-E9DF-4AF3-B14A-6B6C048F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247" y="2922894"/>
              <a:ext cx="1673037" cy="1220712"/>
            </a:xfrm>
            <a:custGeom>
              <a:avLst/>
              <a:gdLst>
                <a:gd name="T0" fmla="*/ 502 w 877"/>
                <a:gd name="T1" fmla="*/ 0 h 640"/>
                <a:gd name="T2" fmla="*/ 128 w 877"/>
                <a:gd name="T3" fmla="*/ 206 h 640"/>
                <a:gd name="T4" fmla="*/ 0 w 877"/>
                <a:gd name="T5" fmla="*/ 424 h 640"/>
                <a:gd name="T6" fmla="*/ 126 w 877"/>
                <a:gd name="T7" fmla="*/ 640 h 640"/>
                <a:gd name="T8" fmla="*/ 877 w 877"/>
                <a:gd name="T9" fmla="*/ 220 h 640"/>
                <a:gd name="T10" fmla="*/ 628 w 877"/>
                <a:gd name="T11" fmla="*/ 222 h 640"/>
                <a:gd name="T12" fmla="*/ 502 w 877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640">
                  <a:moveTo>
                    <a:pt x="502" y="0"/>
                  </a:moveTo>
                  <a:cubicBezTo>
                    <a:pt x="418" y="124"/>
                    <a:pt x="278" y="202"/>
                    <a:pt x="128" y="206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126" y="640"/>
                    <a:pt x="126" y="640"/>
                    <a:pt x="126" y="640"/>
                  </a:cubicBezTo>
                  <a:cubicBezTo>
                    <a:pt x="431" y="636"/>
                    <a:pt x="714" y="477"/>
                    <a:pt x="877" y="220"/>
                  </a:cubicBezTo>
                  <a:cubicBezTo>
                    <a:pt x="628" y="222"/>
                    <a:pt x="628" y="222"/>
                    <a:pt x="628" y="222"/>
                  </a:cubicBezTo>
                  <a:lnTo>
                    <a:pt x="502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8" name="Freeform 96">
              <a:extLst>
                <a:ext uri="{FF2B5EF4-FFF2-40B4-BE49-F238E27FC236}">
                  <a16:creationId xmlns:a16="http://schemas.microsoft.com/office/drawing/2014/main" id="{5D4A25B9-E2A3-4F5E-AD06-0634AA686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263" y="1623166"/>
              <a:ext cx="935288" cy="1644817"/>
            </a:xfrm>
            <a:custGeom>
              <a:avLst/>
              <a:gdLst>
                <a:gd name="T0" fmla="*/ 375 w 490"/>
                <a:gd name="T1" fmla="*/ 861 h 862"/>
                <a:gd name="T2" fmla="*/ 490 w 490"/>
                <a:gd name="T3" fmla="*/ 420 h 862"/>
                <a:gd name="T4" fmla="*/ 386 w 490"/>
                <a:gd name="T5" fmla="*/ 0 h 862"/>
                <a:gd name="T6" fmla="*/ 263 w 490"/>
                <a:gd name="T7" fmla="*/ 217 h 862"/>
                <a:gd name="T8" fmla="*/ 9 w 490"/>
                <a:gd name="T9" fmla="*/ 215 h 862"/>
                <a:gd name="T10" fmla="*/ 56 w 490"/>
                <a:gd name="T11" fmla="*/ 420 h 862"/>
                <a:gd name="T12" fmla="*/ 0 w 490"/>
                <a:gd name="T13" fmla="*/ 642 h 862"/>
                <a:gd name="T14" fmla="*/ 125 w 490"/>
                <a:gd name="T15" fmla="*/ 862 h 862"/>
                <a:gd name="T16" fmla="*/ 375 w 490"/>
                <a:gd name="T17" fmla="*/ 86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862">
                  <a:moveTo>
                    <a:pt x="375" y="861"/>
                  </a:moveTo>
                  <a:cubicBezTo>
                    <a:pt x="450" y="727"/>
                    <a:pt x="490" y="575"/>
                    <a:pt x="490" y="420"/>
                  </a:cubicBezTo>
                  <a:cubicBezTo>
                    <a:pt x="490" y="273"/>
                    <a:pt x="454" y="129"/>
                    <a:pt x="386" y="0"/>
                  </a:cubicBezTo>
                  <a:cubicBezTo>
                    <a:pt x="263" y="217"/>
                    <a:pt x="263" y="217"/>
                    <a:pt x="263" y="217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39" y="279"/>
                    <a:pt x="56" y="349"/>
                    <a:pt x="56" y="420"/>
                  </a:cubicBezTo>
                  <a:cubicBezTo>
                    <a:pt x="56" y="498"/>
                    <a:pt x="36" y="574"/>
                    <a:pt x="0" y="642"/>
                  </a:cubicBezTo>
                  <a:cubicBezTo>
                    <a:pt x="125" y="862"/>
                    <a:pt x="125" y="862"/>
                    <a:pt x="125" y="862"/>
                  </a:cubicBezTo>
                  <a:lnTo>
                    <a:pt x="375" y="861"/>
                  </a:lnTo>
                  <a:close/>
                </a:path>
              </a:pathLst>
            </a:custGeom>
            <a:solidFill>
              <a:srgbClr val="6CAD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9" name="Freeform 97">
              <a:extLst>
                <a:ext uri="{FF2B5EF4-FFF2-40B4-BE49-F238E27FC236}">
                  <a16:creationId xmlns:a16="http://schemas.microsoft.com/office/drawing/2014/main" id="{CA961D74-5757-43F6-9A5A-EE37283A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561" y="1581239"/>
              <a:ext cx="934482" cy="1644817"/>
            </a:xfrm>
            <a:custGeom>
              <a:avLst/>
              <a:gdLst>
                <a:gd name="T0" fmla="*/ 115 w 490"/>
                <a:gd name="T1" fmla="*/ 2 h 862"/>
                <a:gd name="T2" fmla="*/ 0 w 490"/>
                <a:gd name="T3" fmla="*/ 442 h 862"/>
                <a:gd name="T4" fmla="*/ 103 w 490"/>
                <a:gd name="T5" fmla="*/ 862 h 862"/>
                <a:gd name="T6" fmla="*/ 226 w 490"/>
                <a:gd name="T7" fmla="*/ 645 h 862"/>
                <a:gd name="T8" fmla="*/ 481 w 490"/>
                <a:gd name="T9" fmla="*/ 647 h 862"/>
                <a:gd name="T10" fmla="*/ 434 w 490"/>
                <a:gd name="T11" fmla="*/ 442 h 862"/>
                <a:gd name="T12" fmla="*/ 490 w 490"/>
                <a:gd name="T13" fmla="*/ 220 h 862"/>
                <a:gd name="T14" fmla="*/ 365 w 490"/>
                <a:gd name="T15" fmla="*/ 0 h 862"/>
                <a:gd name="T16" fmla="*/ 115 w 490"/>
                <a:gd name="T17" fmla="*/ 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862">
                  <a:moveTo>
                    <a:pt x="115" y="2"/>
                  </a:moveTo>
                  <a:cubicBezTo>
                    <a:pt x="40" y="135"/>
                    <a:pt x="0" y="288"/>
                    <a:pt x="0" y="442"/>
                  </a:cubicBezTo>
                  <a:cubicBezTo>
                    <a:pt x="0" y="589"/>
                    <a:pt x="36" y="733"/>
                    <a:pt x="103" y="86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50" y="583"/>
                    <a:pt x="434" y="513"/>
                    <a:pt x="434" y="442"/>
                  </a:cubicBezTo>
                  <a:cubicBezTo>
                    <a:pt x="434" y="364"/>
                    <a:pt x="453" y="288"/>
                    <a:pt x="490" y="220"/>
                  </a:cubicBezTo>
                  <a:cubicBezTo>
                    <a:pt x="365" y="0"/>
                    <a:pt x="365" y="0"/>
                    <a:pt x="365" y="0"/>
                  </a:cubicBezTo>
                  <a:lnTo>
                    <a:pt x="115" y="2"/>
                  </a:lnTo>
                  <a:close/>
                </a:path>
              </a:pathLst>
            </a:custGeom>
            <a:solidFill>
              <a:srgbClr val="5F8F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10" name="Freeform 98">
              <a:extLst>
                <a:ext uri="{FF2B5EF4-FFF2-40B4-BE49-F238E27FC236}">
                  <a16:creationId xmlns:a16="http://schemas.microsoft.com/office/drawing/2014/main" id="{5BA86944-6426-48F9-87F1-B61767541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833" y="2888224"/>
              <a:ext cx="1415833" cy="1253770"/>
            </a:xfrm>
            <a:custGeom>
              <a:avLst/>
              <a:gdLst>
                <a:gd name="T0" fmla="*/ 739 w 742"/>
                <a:gd name="T1" fmla="*/ 657 h 657"/>
                <a:gd name="T2" fmla="*/ 613 w 742"/>
                <a:gd name="T3" fmla="*/ 442 h 657"/>
                <a:gd name="T4" fmla="*/ 742 w 742"/>
                <a:gd name="T5" fmla="*/ 223 h 657"/>
                <a:gd name="T6" fmla="*/ 377 w 742"/>
                <a:gd name="T7" fmla="*/ 2 h 657"/>
                <a:gd name="T8" fmla="*/ 124 w 742"/>
                <a:gd name="T9" fmla="*/ 0 h 657"/>
                <a:gd name="T10" fmla="*/ 0 w 742"/>
                <a:gd name="T11" fmla="*/ 217 h 657"/>
                <a:gd name="T12" fmla="*/ 739 w 742"/>
                <a:gd name="T13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657">
                  <a:moveTo>
                    <a:pt x="739" y="657"/>
                  </a:moveTo>
                  <a:cubicBezTo>
                    <a:pt x="613" y="442"/>
                    <a:pt x="613" y="442"/>
                    <a:pt x="613" y="442"/>
                  </a:cubicBezTo>
                  <a:cubicBezTo>
                    <a:pt x="742" y="223"/>
                    <a:pt x="742" y="223"/>
                    <a:pt x="742" y="223"/>
                  </a:cubicBezTo>
                  <a:cubicBezTo>
                    <a:pt x="593" y="212"/>
                    <a:pt x="456" y="130"/>
                    <a:pt x="377" y="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56" y="479"/>
                    <a:pt x="436" y="645"/>
                    <a:pt x="739" y="657"/>
                  </a:cubicBezTo>
                  <a:close/>
                </a:path>
              </a:pathLst>
            </a:custGeom>
            <a:solidFill>
              <a:srgbClr val="D953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AFEA0-F5D2-43FD-9231-44B9CC7904D0}"/>
                </a:ext>
              </a:extLst>
            </p:cNvPr>
            <p:cNvSpPr/>
            <p:nvPr/>
          </p:nvSpPr>
          <p:spPr>
            <a:xfrm>
              <a:off x="7348782" y="962705"/>
              <a:ext cx="1067083" cy="76097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24143" tIns="124143" rIns="124143" bIns="124143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2600" b="1" kern="1200">
                <a:latin typeface="Roboto Condensed" pitchFamily="2" charset="0"/>
                <a:ea typeface="Roboto Condensed" pitchFamily="2" charset="0"/>
                <a:cs typeface="Roboto Condensed"/>
              </a:endParaRP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b="1" kern="1200">
                  <a:latin typeface="Arial"/>
                  <a:ea typeface="Roboto Condensed"/>
                  <a:cs typeface="Arial"/>
                </a:rPr>
                <a:t>1.</a:t>
              </a:r>
              <a:r>
                <a:rPr lang="en-NZ" b="1" kern="1200">
                  <a:latin typeface="Arial"/>
                  <a:ea typeface="Roboto Condensed Light"/>
                  <a:cs typeface="Arial"/>
                </a:rPr>
                <a:t> </a:t>
              </a:r>
              <a:br>
                <a:rPr lang="en-NZ" b="1" kern="1200">
                  <a:latin typeface="Arial" panose="020B0604020202020204" pitchFamily="34" charset="0"/>
                  <a:ea typeface="Roboto Condensed Light" pitchFamily="2" charset="0"/>
                  <a:cs typeface="Arial" panose="020B0604020202020204" pitchFamily="34" charset="0"/>
                </a:rPr>
              </a:br>
              <a:r>
                <a:rPr lang="en-NZ" b="1" kern="1200">
                  <a:latin typeface="Arial"/>
                  <a:ea typeface="Roboto Condensed Light"/>
                  <a:cs typeface="Arial"/>
                </a:rPr>
                <a:t>Census, CEL &amp; first-party data</a:t>
              </a:r>
            </a:p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Condensed Light" pitchFamily="2" charset="0"/>
                <a:ea typeface="Roboto Condensed Light" pitchFamily="2" charset="0"/>
                <a:cs typeface="Roboto Condensed Ligh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CF6755-2105-4B67-B456-0612C1CC3F16}"/>
                </a:ext>
              </a:extLst>
            </p:cNvPr>
            <p:cNvSpPr/>
            <p:nvPr/>
          </p:nvSpPr>
          <p:spPr>
            <a:xfrm>
              <a:off x="7791401" y="2228743"/>
              <a:ext cx="1050656" cy="76097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24143" tIns="124143" rIns="124143" bIns="124143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b="1" kern="1200">
                  <a:latin typeface="Arial"/>
                  <a:ea typeface="Roboto Condensed"/>
                  <a:cs typeface="Arial"/>
                </a:rPr>
                <a:t>2. F</a:t>
              </a:r>
              <a:r>
                <a:rPr lang="en-US" b="1" kern="1200">
                  <a:latin typeface="Arial"/>
                  <a:ea typeface="Roboto Condensed Light"/>
                  <a:cs typeface="Arial"/>
                </a:rPr>
                <a:t>eature Extraction</a:t>
              </a:r>
              <a:endParaRPr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Roboto Condensed Light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B53C12-F36A-40EF-B3B4-8DEE58BCD3BD}"/>
                </a:ext>
              </a:extLst>
            </p:cNvPr>
            <p:cNvSpPr/>
            <p:nvPr/>
          </p:nvSpPr>
          <p:spPr>
            <a:xfrm>
              <a:off x="6882093" y="3292298"/>
              <a:ext cx="1237101" cy="7623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24143" tIns="124143" rIns="124143" bIns="124143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b="1" kern="1200">
                  <a:latin typeface="Arial"/>
                  <a:ea typeface="Roboto Condensed"/>
                  <a:cs typeface="Arial"/>
                </a:rPr>
                <a:t>3.</a:t>
              </a:r>
              <a:r>
                <a:rPr lang="en-US" b="1" kern="1200">
                  <a:latin typeface="Arial"/>
                  <a:ea typeface="Roboto Condensed Light"/>
                  <a:cs typeface="Arial"/>
                </a:rPr>
                <a:t>Development of indexes (BPI) (EI) </a:t>
              </a:r>
              <a:endParaRPr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Roboto Condensed Light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E9553B-F5D1-4452-9E5C-D234C4904852}"/>
                </a:ext>
              </a:extLst>
            </p:cNvPr>
            <p:cNvSpPr/>
            <p:nvPr/>
          </p:nvSpPr>
          <p:spPr>
            <a:xfrm>
              <a:off x="5490465" y="3095536"/>
              <a:ext cx="1463199" cy="74637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45106" tIns="124143" rIns="145106" bIns="124143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400" b="1" kern="1200">
                  <a:latin typeface="Arial"/>
                  <a:ea typeface="Roboto Condensed"/>
                  <a:cs typeface="Arial"/>
                </a:rPr>
                <a:t>4. </a:t>
              </a:r>
              <a:r>
                <a:rPr lang="en-US" sz="1400" b="1">
                  <a:latin typeface="Arial"/>
                  <a:ea typeface="Roboto Condensed Light"/>
                  <a:cs typeface="Arial"/>
                </a:rPr>
                <a:t>Avg</a:t>
              </a:r>
              <a:r>
                <a:rPr lang="en-US" sz="1400" b="1" kern="1200">
                  <a:latin typeface="Arial"/>
                  <a:ea typeface="Roboto Condensed Light"/>
                  <a:cs typeface="Arial"/>
                </a:rPr>
                <a:t> distance</a:t>
              </a:r>
              <a:r>
                <a:rPr lang="en-US" sz="1400" b="1">
                  <a:latin typeface="Arial"/>
                  <a:ea typeface="Roboto Condensed Light"/>
                  <a:cs typeface="Arial"/>
                </a:rPr>
                <a:t> </a:t>
              </a:r>
              <a:r>
                <a:rPr lang="en-US" sz="1400" b="1" kern="1200">
                  <a:latin typeface="Arial"/>
                  <a:ea typeface="Roboto Condensed Light"/>
                  <a:cs typeface="Arial"/>
                </a:rPr>
                <a:t>&amp;</a:t>
              </a:r>
              <a:r>
                <a:rPr lang="en-US" sz="1400" b="1">
                  <a:latin typeface="Arial"/>
                  <a:ea typeface="Roboto Condensed Light"/>
                  <a:cs typeface="Arial"/>
                </a:rPr>
                <a:t> conversion    rate </a:t>
              </a:r>
              <a:r>
                <a:rPr lang="en-US" sz="1400" b="1" kern="1200">
                  <a:latin typeface="Arial"/>
                  <a:ea typeface="Roboto Condensed Light"/>
                  <a:cs typeface="Arial"/>
                </a:rPr>
                <a:t>calculation</a:t>
              </a:r>
              <a:r>
                <a:rPr lang="en-US" b="1" kern="1200">
                  <a:latin typeface="Arial"/>
                  <a:ea typeface="Roboto Condensed Light"/>
                  <a:cs typeface="Arial"/>
                </a:rPr>
                <a:t> </a:t>
              </a:r>
              <a:endParaRPr lang="en-US">
                <a:latin typeface="Arial"/>
                <a:ea typeface="Roboto Condensed Light"/>
                <a:cs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171960-5051-4B08-8371-0B8D68DD5C43}"/>
                </a:ext>
              </a:extLst>
            </p:cNvPr>
            <p:cNvSpPr/>
            <p:nvPr/>
          </p:nvSpPr>
          <p:spPr>
            <a:xfrm>
              <a:off x="5263438" y="1821809"/>
              <a:ext cx="973604" cy="8643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52434" tIns="139275" rIns="152434" bIns="139275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b="1" kern="1200">
                  <a:latin typeface="Arial"/>
                  <a:ea typeface="Roboto Condensed"/>
                  <a:cs typeface="Arial"/>
                </a:rPr>
                <a:t>5. </a:t>
              </a:r>
              <a:br>
                <a:rPr lang="en-US" b="1" kern="1200">
                  <a:latin typeface="Arial" panose="020B0604020202020204" pitchFamily="34" charset="0"/>
                  <a:ea typeface="Roboto Condensed" pitchFamily="2" charset="0"/>
                  <a:cs typeface="Arial" panose="020B0604020202020204" pitchFamily="34" charset="0"/>
                </a:rPr>
              </a:br>
              <a:r>
                <a:rPr lang="en-US" b="1" kern="1200">
                  <a:latin typeface="Arial"/>
                  <a:ea typeface="Roboto Condensed"/>
                  <a:cs typeface="Arial"/>
                </a:rPr>
                <a:t>QGIS SA1 calculation &amp;</a:t>
              </a:r>
              <a:r>
                <a:rPr lang="en-US" b="1" kern="1200">
                  <a:latin typeface="Arial"/>
                  <a:ea typeface="Roboto Condensed Light"/>
                  <a:cs typeface="Arial"/>
                </a:rPr>
                <a:t>Data merge</a:t>
              </a:r>
              <a:endParaRPr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Roboto Condensed Light"/>
                <a:cs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619CD3-969B-4D1C-AC06-972688A792CF}"/>
                </a:ext>
              </a:extLst>
            </p:cNvPr>
            <p:cNvSpPr/>
            <p:nvPr/>
          </p:nvSpPr>
          <p:spPr>
            <a:xfrm>
              <a:off x="5960298" y="848186"/>
              <a:ext cx="1110362" cy="76097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124143" tIns="124143" rIns="124143" bIns="124143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b="1" kern="1200">
                  <a:latin typeface="Arial"/>
                  <a:ea typeface="Roboto Condensed"/>
                  <a:cs typeface="Arial"/>
                </a:rPr>
                <a:t>6. </a:t>
              </a:r>
              <a:br>
                <a:rPr lang="en-US" b="1" kern="1200">
                  <a:latin typeface="Arial" panose="020B0604020202020204" pitchFamily="34" charset="0"/>
                  <a:ea typeface="Roboto Condensed" pitchFamily="2" charset="0"/>
                  <a:cs typeface="Arial" panose="020B0604020202020204" pitchFamily="34" charset="0"/>
                </a:rPr>
              </a:br>
              <a:r>
                <a:rPr lang="en-US" b="1" kern="1200">
                  <a:latin typeface="Arial"/>
                  <a:ea typeface="Roboto Condensed Light"/>
                  <a:cs typeface="Arial"/>
                </a:rPr>
                <a:t> Hypothesis &amp; </a:t>
              </a:r>
              <a:r>
                <a:rPr lang="en-US" b="1">
                  <a:latin typeface="Arial"/>
                  <a:ea typeface="Roboto Condensed Light"/>
                  <a:cs typeface="Arial"/>
                </a:rPr>
                <a:t>Model</a:t>
              </a:r>
              <a:r>
                <a:rPr lang="en-US" b="1" kern="1200">
                  <a:latin typeface="Arial"/>
                  <a:ea typeface="Roboto Condensed Light"/>
                  <a:cs typeface="Arial"/>
                </a:rPr>
                <a:t> Development</a:t>
              </a:r>
              <a:endParaRPr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Roboto Condensed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43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3766-4FE0-DB5C-433F-AE48F39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latin typeface="Arial"/>
                <a:ea typeface="Calibri Light"/>
                <a:cs typeface="Calibri Light"/>
              </a:rPr>
              <a:t>Data visualisation of first-party data</a:t>
            </a:r>
          </a:p>
          <a:p>
            <a:endParaRPr lang="en-GB" sz="4000" b="1" dirty="0">
              <a:latin typeface="Arial"/>
              <a:cs typeface="Arial"/>
            </a:endParaRPr>
          </a:p>
        </p:txBody>
      </p:sp>
      <p:pic>
        <p:nvPicPr>
          <p:cNvPr id="5" name="Picture 4" descr="A blue and red circle with text&#10;&#10;AI-generated content may be incorrect.">
            <a:extLst>
              <a:ext uri="{FF2B5EF4-FFF2-40B4-BE49-F238E27FC236}">
                <a16:creationId xmlns:a16="http://schemas.microsoft.com/office/drawing/2014/main" id="{2DE3A745-684F-21D2-06E7-250E8F1E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74" y="4286344"/>
            <a:ext cx="2571750" cy="2628900"/>
          </a:xfrm>
          <a:prstGeom prst="rect">
            <a:avLst/>
          </a:prstGeom>
        </p:spPr>
      </p:pic>
      <p:pic>
        <p:nvPicPr>
          <p:cNvPr id="6" name="Picture 5" descr="A graph of age distribution&#10;&#10;AI-generated content may be incorrect.">
            <a:extLst>
              <a:ext uri="{FF2B5EF4-FFF2-40B4-BE49-F238E27FC236}">
                <a16:creationId xmlns:a16="http://schemas.microsoft.com/office/drawing/2014/main" id="{309AEC2F-B20E-1B43-3E8A-4EEA83C1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7" y="1305580"/>
            <a:ext cx="4712073" cy="2987488"/>
          </a:xfrm>
          <a:prstGeom prst="rect">
            <a:avLst/>
          </a:prstGeom>
        </p:spPr>
      </p:pic>
      <p:pic>
        <p:nvPicPr>
          <p:cNvPr id="3" name="Picture 2" descr="A map with green dots&#10;&#10;AI-generated content may be incorrect.">
            <a:extLst>
              <a:ext uri="{FF2B5EF4-FFF2-40B4-BE49-F238E27FC236}">
                <a16:creationId xmlns:a16="http://schemas.microsoft.com/office/drawing/2014/main" id="{355F8042-D8C1-DC4F-7DAE-3B050636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192" y="1311090"/>
            <a:ext cx="7219029" cy="52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3997-798A-08A7-89AA-F96A3A17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17" y="111125"/>
            <a:ext cx="10515600" cy="1325563"/>
          </a:xfrm>
        </p:spPr>
        <p:txBody>
          <a:bodyPr/>
          <a:lstStyle/>
          <a:p>
            <a:r>
              <a:rPr lang="en-GB" b="1" dirty="0">
                <a:latin typeface="Calibri Light"/>
                <a:ea typeface="Calibri Light"/>
                <a:cs typeface="Calibri Light"/>
              </a:rPr>
              <a:t>Data visualisation of Census data</a:t>
            </a:r>
          </a:p>
          <a:p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1EED0-F39F-F846-0315-034F209B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011" y="4108568"/>
            <a:ext cx="5536325" cy="2688793"/>
          </a:xfrm>
        </p:spPr>
      </p:pic>
      <p:pic>
        <p:nvPicPr>
          <p:cNvPr id="5" name="Picture 4" descr="A pie chart with a blue and pink circle&#10;&#10;AI-generated content may be incorrect.">
            <a:extLst>
              <a:ext uri="{FF2B5EF4-FFF2-40B4-BE49-F238E27FC236}">
                <a16:creationId xmlns:a16="http://schemas.microsoft.com/office/drawing/2014/main" id="{1A620B0C-165B-1F10-F089-33D0D53D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2" y="1102336"/>
            <a:ext cx="5836279" cy="5191549"/>
          </a:xfrm>
          <a:prstGeom prst="rect">
            <a:avLst/>
          </a:prstGeom>
        </p:spPr>
      </p:pic>
      <p:pic>
        <p:nvPicPr>
          <p:cNvPr id="7" name="Picture 6" descr="A graph of income distribution by household type&#10;&#10;AI-generated content may be incorrect.">
            <a:extLst>
              <a:ext uri="{FF2B5EF4-FFF2-40B4-BE49-F238E27FC236}">
                <a16:creationId xmlns:a16="http://schemas.microsoft.com/office/drawing/2014/main" id="{0525BD39-27A4-3448-1CB3-BC54F25F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01" y="776007"/>
            <a:ext cx="4499162" cy="33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AF4A-5E8A-EB67-62D9-B4A60AB2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/>
                <a:cs typeface="Arial"/>
              </a:rPr>
              <a:t>Feature extraction from Census Data</a:t>
            </a:r>
            <a:endParaRPr lang="en-GB" sz="4000" dirty="0">
              <a:latin typeface="Arial"/>
              <a:cs typeface="Arial"/>
            </a:endParaRPr>
          </a:p>
        </p:txBody>
      </p:sp>
      <p:pic>
        <p:nvPicPr>
          <p:cNvPr id="8" name="Content Placeholder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2EE5DDA-710C-0B6E-7BAA-86754E9D51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9197" y="1735127"/>
            <a:ext cx="4580400" cy="4323567"/>
          </a:xfrm>
        </p:spPr>
      </p:pic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7466F7AD-93DA-4A93-4D75-C366DDCA76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5765" y="1735127"/>
            <a:ext cx="4122360" cy="4323567"/>
          </a:xfrm>
        </p:spPr>
      </p:pic>
    </p:spTree>
    <p:extLst>
      <p:ext uri="{BB962C8B-B14F-4D97-AF65-F5344CB8AC3E}">
        <p14:creationId xmlns:p14="http://schemas.microsoft.com/office/powerpoint/2010/main" val="421658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7CF1-0DE8-4A96-76DB-8721959A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/>
                <a:ea typeface="Calibri Light"/>
                <a:cs typeface="Calibri Light"/>
              </a:rPr>
              <a:t>Correlation matrix and heatmap</a:t>
            </a:r>
            <a:endParaRPr lang="en-GB" sz="4000" dirty="0">
              <a:latin typeface="Arial"/>
              <a:ea typeface="Calibri Light"/>
              <a:cs typeface="Calibri Light"/>
            </a:endParaRPr>
          </a:p>
        </p:txBody>
      </p:sp>
      <p:pic>
        <p:nvPicPr>
          <p:cNvPr id="5" name="Content Placeholder 4" descr="A screenshot of a graph">
            <a:extLst>
              <a:ext uri="{FF2B5EF4-FFF2-40B4-BE49-F238E27FC236}">
                <a16:creationId xmlns:a16="http://schemas.microsoft.com/office/drawing/2014/main" id="{33B0ED7C-F061-DFE6-40A9-87CFABBF58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940" y="1850372"/>
            <a:ext cx="5359051" cy="4155707"/>
          </a:xfrm>
        </p:spPr>
      </p:pic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F4672BF-D4A6-2EE0-E2C2-E587BDEEAA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033" y="1825625"/>
            <a:ext cx="4669933" cy="4351338"/>
          </a:xfrm>
        </p:spPr>
      </p:pic>
    </p:spTree>
    <p:extLst>
      <p:ext uri="{BB962C8B-B14F-4D97-AF65-F5344CB8AC3E}">
        <p14:creationId xmlns:p14="http://schemas.microsoft.com/office/powerpoint/2010/main" val="34922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7256-0822-2CEB-0BFC-5591F5C9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77053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/>
                <a:cs typeface="Arial"/>
              </a:rPr>
              <a:t>Hypothesis</a:t>
            </a:r>
            <a:endParaRPr lang="en-GB" sz="4000" dirty="0">
              <a:latin typeface="Arial"/>
              <a:cs typeface="Arial"/>
            </a:endParaRP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33EED7-9C18-1557-EA61-F2A6042D59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4" b="1784"/>
          <a:stretch/>
        </p:blipFill>
        <p:spPr>
          <a:xfrm>
            <a:off x="5809964" y="974064"/>
            <a:ext cx="6172200" cy="4374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29CD2-1FD8-B077-D581-B73D07623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7150">
              <a:spcBef>
                <a:spcPts val="0"/>
              </a:spcBef>
              <a:spcAft>
                <a:spcPts val="600"/>
              </a:spcAft>
            </a:pPr>
            <a:r>
              <a:rPr lang="en-US" sz="2600" b="1" dirty="0">
                <a:latin typeface="Arial"/>
                <a:cs typeface="Arial"/>
              </a:rPr>
              <a:t>Null Hypothesis (H0):</a:t>
            </a:r>
            <a:endParaRPr lang="en-US" sz="2600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All predictors have no significant effect on the target variable.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br>
              <a:rPr lang="en-US" sz="2200" dirty="0">
                <a:latin typeface="Arial"/>
                <a:cs typeface="Arial"/>
              </a:rPr>
            </a:br>
            <a:r>
              <a:rPr lang="en-US" sz="2600" b="1" dirty="0">
                <a:latin typeface="Arial"/>
                <a:cs typeface="Arial"/>
              </a:rPr>
              <a:t>Alternative Hypothesis (Ha):</a:t>
            </a:r>
            <a:endParaRPr lang="en-US" sz="2600" dirty="0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At least one predictor has a significant effect on the target variable.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br>
              <a:rPr lang="en-US" sz="1900" dirty="0">
                <a:latin typeface="Calibri"/>
                <a:ea typeface="Calibri"/>
                <a:cs typeface="Calibri"/>
              </a:rPr>
            </a:br>
            <a:endParaRPr lang="en-US" sz="2200">
              <a:latin typeface="Arial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77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AAB8-9C5B-6F9A-57D4-C364EC93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43" y="-158663"/>
            <a:ext cx="3932237" cy="1600200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Arial"/>
                <a:cs typeface="Arial"/>
              </a:rPr>
              <a:t>Model</a:t>
            </a:r>
          </a:p>
        </p:txBody>
      </p:sp>
      <p:pic>
        <p:nvPicPr>
          <p:cNvPr id="5" name="Picture Placeholder 4" descr="A graph of blue squares">
            <a:extLst>
              <a:ext uri="{FF2B5EF4-FFF2-40B4-BE49-F238E27FC236}">
                <a16:creationId xmlns:a16="http://schemas.microsoft.com/office/drawing/2014/main" id="{B96F27FD-E861-B0AC-16A1-3178A0C78A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0" r="170"/>
          <a:stretch/>
        </p:blipFill>
        <p:spPr>
          <a:xfrm>
            <a:off x="5743206" y="446438"/>
            <a:ext cx="6292588" cy="33610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A94A2-EEE7-4E62-A211-91E001EC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583" y="1733811"/>
            <a:ext cx="4151442" cy="41351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Columns used: </a:t>
            </a:r>
            <a:r>
              <a:rPr lang="en-US" sz="2000" dirty="0" err="1">
                <a:latin typeface="Arial"/>
                <a:cs typeface="Arial"/>
              </a:rPr>
              <a:t>Distance_In_Mi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Common_Income_Lower_End</a:t>
            </a:r>
            <a:r>
              <a:rPr lang="en-US" sz="2000" dirty="0">
                <a:latin typeface="Arial"/>
                <a:cs typeface="Arial"/>
              </a:rPr>
              <a:t>, BPI, </a:t>
            </a:r>
            <a:r>
              <a:rPr lang="en-US" sz="2000" dirty="0" err="1">
                <a:latin typeface="Arial"/>
                <a:cs typeface="Arial"/>
              </a:rPr>
              <a:t>Education_Index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285750" indent="-2286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85750" indent="-2286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Cleaned data, tested features, split, scaled, tuned model.</a:t>
            </a:r>
          </a:p>
          <a:p>
            <a:pPr marL="285750" indent="-2286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85750" indent="-2286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Trained Gradient Boosting Regressor to predict </a:t>
            </a:r>
            <a:r>
              <a:rPr lang="en-US" sz="2000" err="1">
                <a:latin typeface="Arial"/>
                <a:cs typeface="Arial"/>
              </a:rPr>
              <a:t>Conversion_Rate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endParaRPr lang="en-GB" sz="2000" dirty="0">
              <a:latin typeface="Arial"/>
              <a:cs typeface="Arial"/>
            </a:endParaRPr>
          </a:p>
        </p:txBody>
      </p:sp>
      <p:pic>
        <p:nvPicPr>
          <p:cNvPr id="3" name="Picture 2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EBCB0952-EFC1-B388-0773-6283EA32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514" y="4265468"/>
            <a:ext cx="4249882" cy="21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9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Predicting socioeconomic factors for potential gym members </vt:lpstr>
      <vt:lpstr>Background </vt:lpstr>
      <vt:lpstr>Methodology</vt:lpstr>
      <vt:lpstr>Data visualisation of first-party data </vt:lpstr>
      <vt:lpstr>Data visualisation of Census data </vt:lpstr>
      <vt:lpstr>Feature extraction from Census Data</vt:lpstr>
      <vt:lpstr>Correlation matrix and heatmap</vt:lpstr>
      <vt:lpstr>Hypothesis</vt:lpstr>
      <vt:lpstr>Model</vt:lpstr>
      <vt:lpstr>Challenges and limitations</vt:lpstr>
      <vt:lpstr>Conclusion</vt:lpstr>
      <vt:lpstr>Thank you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211</cp:revision>
  <dcterms:created xsi:type="dcterms:W3CDTF">2013-07-15T20:26:40Z</dcterms:created>
  <dcterms:modified xsi:type="dcterms:W3CDTF">2025-01-24T03:40:58Z</dcterms:modified>
</cp:coreProperties>
</file>